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1452"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465B4F27-0645-49ED-AD16-21EB1520B471}" type="datetimeFigureOut">
              <a:rPr lang="es-ES" smtClean="0"/>
              <a:t>02/03/2017</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B44CCA59-695A-4861-94B3-B5EF0B7312DE}" type="slidenum">
              <a:rPr lang="es-ES" smtClean="0"/>
              <a:t>‹Nº›</a:t>
            </a:fld>
            <a:endParaRPr lang="es-E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465B4F27-0645-49ED-AD16-21EB1520B471}" type="datetimeFigureOut">
              <a:rPr lang="es-ES" smtClean="0"/>
              <a:t>02/03/2017</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B44CCA59-695A-4861-94B3-B5EF0B7312DE}" type="slidenum">
              <a:rPr lang="es-ES" smtClean="0"/>
              <a:t>‹Nº›</a:t>
            </a:fld>
            <a:endParaRPr lang="es-E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465B4F27-0645-49ED-AD16-21EB1520B471}" type="datetimeFigureOut">
              <a:rPr lang="es-ES" smtClean="0"/>
              <a:t>02/03/2017</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B44CCA59-695A-4861-94B3-B5EF0B7312DE}" type="slidenum">
              <a:rPr lang="es-ES" smtClean="0"/>
              <a:t>‹Nº›</a:t>
            </a:fld>
            <a:endParaRPr lang="es-E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465B4F27-0645-49ED-AD16-21EB1520B471}" type="datetimeFigureOut">
              <a:rPr lang="es-ES" smtClean="0"/>
              <a:t>02/03/2017</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B44CCA59-695A-4861-94B3-B5EF0B7312DE}" type="slidenum">
              <a:rPr lang="es-ES" smtClean="0"/>
              <a:t>‹Nº›</a:t>
            </a:fld>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465B4F27-0645-49ED-AD16-21EB1520B471}" type="datetimeFigureOut">
              <a:rPr lang="es-ES" smtClean="0"/>
              <a:t>02/03/2017</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B44CCA59-695A-4861-94B3-B5EF0B7312DE}" type="slidenum">
              <a:rPr lang="es-ES" smtClean="0"/>
              <a:t>‹Nº›</a:t>
            </a:fld>
            <a:endParaRPr lang="es-E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465B4F27-0645-49ED-AD16-21EB1520B471}" type="datetimeFigureOut">
              <a:rPr lang="es-ES" smtClean="0"/>
              <a:t>02/03/2017</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B44CCA59-695A-4861-94B3-B5EF0B7312DE}" type="slidenum">
              <a:rPr lang="es-ES" smtClean="0"/>
              <a:t>‹Nº›</a:t>
            </a:fld>
            <a:endParaRPr lang="es-E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465B4F27-0645-49ED-AD16-21EB1520B471}" type="datetimeFigureOut">
              <a:rPr lang="es-ES" smtClean="0"/>
              <a:t>02/03/2017</a:t>
            </a:fld>
            <a:endParaRPr lang="es-ES" dirty="0"/>
          </a:p>
        </p:txBody>
      </p:sp>
      <p:sp>
        <p:nvSpPr>
          <p:cNvPr id="8" name="7 Marcador de pie de página"/>
          <p:cNvSpPr>
            <a:spLocks noGrp="1"/>
          </p:cNvSpPr>
          <p:nvPr>
            <p:ph type="ftr" sz="quarter" idx="11"/>
          </p:nvPr>
        </p:nvSpPr>
        <p:spPr/>
        <p:txBody>
          <a:bodyPr/>
          <a:lstStyle/>
          <a:p>
            <a:endParaRPr lang="es-ES" dirty="0"/>
          </a:p>
        </p:txBody>
      </p:sp>
      <p:sp>
        <p:nvSpPr>
          <p:cNvPr id="9" name="8 Marcador de número de diapositiva"/>
          <p:cNvSpPr>
            <a:spLocks noGrp="1"/>
          </p:cNvSpPr>
          <p:nvPr>
            <p:ph type="sldNum" sz="quarter" idx="12"/>
          </p:nvPr>
        </p:nvSpPr>
        <p:spPr/>
        <p:txBody>
          <a:bodyPr/>
          <a:lstStyle/>
          <a:p>
            <a:fld id="{B44CCA59-695A-4861-94B3-B5EF0B7312DE}" type="slidenum">
              <a:rPr lang="es-ES" smtClean="0"/>
              <a:t>‹Nº›</a:t>
            </a:fld>
            <a:endParaRPr lang="es-E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465B4F27-0645-49ED-AD16-21EB1520B471}" type="datetimeFigureOut">
              <a:rPr lang="es-ES" smtClean="0"/>
              <a:t>02/03/2017</a:t>
            </a:fld>
            <a:endParaRPr lang="es-ES" dirty="0"/>
          </a:p>
        </p:txBody>
      </p:sp>
      <p:sp>
        <p:nvSpPr>
          <p:cNvPr id="4" name="3 Marcador de pie de página"/>
          <p:cNvSpPr>
            <a:spLocks noGrp="1"/>
          </p:cNvSpPr>
          <p:nvPr>
            <p:ph type="ftr" sz="quarter" idx="11"/>
          </p:nvPr>
        </p:nvSpPr>
        <p:spPr/>
        <p:txBody>
          <a:bodyPr/>
          <a:lstStyle/>
          <a:p>
            <a:endParaRPr lang="es-ES" dirty="0"/>
          </a:p>
        </p:txBody>
      </p:sp>
      <p:sp>
        <p:nvSpPr>
          <p:cNvPr id="5" name="4 Marcador de número de diapositiva"/>
          <p:cNvSpPr>
            <a:spLocks noGrp="1"/>
          </p:cNvSpPr>
          <p:nvPr>
            <p:ph type="sldNum" sz="quarter" idx="12"/>
          </p:nvPr>
        </p:nvSpPr>
        <p:spPr/>
        <p:txBody>
          <a:bodyPr/>
          <a:lstStyle/>
          <a:p>
            <a:fld id="{B44CCA59-695A-4861-94B3-B5EF0B7312DE}" type="slidenum">
              <a:rPr lang="es-ES" smtClean="0"/>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465B4F27-0645-49ED-AD16-21EB1520B471}" type="datetimeFigureOut">
              <a:rPr lang="es-ES" smtClean="0"/>
              <a:t>02/03/2017</a:t>
            </a:fld>
            <a:endParaRPr lang="es-ES" dirty="0"/>
          </a:p>
        </p:txBody>
      </p:sp>
      <p:sp>
        <p:nvSpPr>
          <p:cNvPr id="3" name="2 Marcador de pie de página"/>
          <p:cNvSpPr>
            <a:spLocks noGrp="1"/>
          </p:cNvSpPr>
          <p:nvPr>
            <p:ph type="ftr" sz="quarter" idx="11"/>
          </p:nvPr>
        </p:nvSpPr>
        <p:spPr/>
        <p:txBody>
          <a:bodyPr/>
          <a:lstStyle/>
          <a:p>
            <a:endParaRPr lang="es-ES" dirty="0"/>
          </a:p>
        </p:txBody>
      </p:sp>
      <p:sp>
        <p:nvSpPr>
          <p:cNvPr id="4" name="3 Marcador de número de diapositiva"/>
          <p:cNvSpPr>
            <a:spLocks noGrp="1"/>
          </p:cNvSpPr>
          <p:nvPr>
            <p:ph type="sldNum" sz="quarter" idx="12"/>
          </p:nvPr>
        </p:nvSpPr>
        <p:spPr/>
        <p:txBody>
          <a:bodyPr/>
          <a:lstStyle/>
          <a:p>
            <a:fld id="{B44CCA59-695A-4861-94B3-B5EF0B7312DE}" type="slidenum">
              <a:rPr lang="es-ES" smtClean="0"/>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65B4F27-0645-49ED-AD16-21EB1520B471}" type="datetimeFigureOut">
              <a:rPr lang="es-ES" smtClean="0"/>
              <a:t>02/03/2017</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B44CCA59-695A-4861-94B3-B5EF0B7312DE}" type="slidenum">
              <a:rPr lang="es-ES" smtClean="0"/>
              <a:t>‹Nº›</a:t>
            </a:fld>
            <a:endParaRPr lang="es-E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65B4F27-0645-49ED-AD16-21EB1520B471}" type="datetimeFigureOut">
              <a:rPr lang="es-ES" smtClean="0"/>
              <a:t>02/03/2017</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B44CCA59-695A-4861-94B3-B5EF0B7312DE}" type="slidenum">
              <a:rPr lang="es-ES" smtClean="0"/>
              <a:t>‹Nº›</a:t>
            </a:fld>
            <a:endParaRPr lang="es-E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5B4F27-0645-49ED-AD16-21EB1520B471}" type="datetimeFigureOut">
              <a:rPr lang="es-ES" smtClean="0"/>
              <a:t>02/03/2017</a:t>
            </a:fld>
            <a:endParaRPr lang="es-ES"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4CCA59-695A-4861-94B3-B5EF0B7312DE}" type="slidenum">
              <a:rPr lang="es-ES" smtClean="0"/>
              <a:t>‹Nº›</a:t>
            </a:fld>
            <a:endParaRPr lang="es-E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395536" y="332656"/>
            <a:ext cx="8352928" cy="6048672"/>
          </a:xfrm>
        </p:spPr>
        <p:txBody>
          <a:bodyPr>
            <a:normAutofit/>
          </a:bodyPr>
          <a:lstStyle/>
          <a:p>
            <a:pPr algn="l"/>
            <a:r>
              <a:rPr lang="es-ES" sz="1800" dirty="0" smtClean="0">
                <a:solidFill>
                  <a:srgbClr val="FF0000"/>
                </a:solidFill>
                <a:latin typeface="Times New Roman" pitchFamily="18" charset="0"/>
                <a:cs typeface="Times New Roman" pitchFamily="18" charset="0"/>
              </a:rPr>
              <a:t>LENGUA TEMA 2 Y 3: ejercicios del tema</a:t>
            </a:r>
          </a:p>
          <a:p>
            <a:pPr algn="l"/>
            <a:endParaRPr lang="es-ES" sz="1200" b="1" dirty="0" smtClean="0">
              <a:solidFill>
                <a:schemeClr val="tx1"/>
              </a:solidFill>
              <a:latin typeface="Times New Roman" pitchFamily="18" charset="0"/>
              <a:cs typeface="Times New Roman" pitchFamily="18" charset="0"/>
            </a:endParaRPr>
          </a:p>
          <a:p>
            <a:pPr algn="l"/>
            <a:r>
              <a:rPr lang="es-ES" sz="1200" b="1" dirty="0" smtClean="0">
                <a:solidFill>
                  <a:schemeClr val="tx1"/>
                </a:solidFill>
                <a:latin typeface="Times New Roman" pitchFamily="18" charset="0"/>
                <a:cs typeface="Times New Roman" pitchFamily="18" charset="0"/>
              </a:rPr>
              <a:t>1.- Lee con atención el siguiente texto.</a:t>
            </a:r>
          </a:p>
          <a:p>
            <a:pPr algn="l"/>
            <a:endParaRPr lang="es-ES" sz="1200" b="1" dirty="0">
              <a:solidFill>
                <a:schemeClr val="tx1"/>
              </a:solidFill>
              <a:latin typeface="Times New Roman" pitchFamily="18" charset="0"/>
              <a:cs typeface="Times New Roman" pitchFamily="18" charset="0"/>
            </a:endParaRPr>
          </a:p>
          <a:p>
            <a:pPr algn="l"/>
            <a:r>
              <a:rPr lang="es-ES" sz="1200" b="1" dirty="0" smtClean="0">
                <a:solidFill>
                  <a:schemeClr val="tx1"/>
                </a:solidFill>
                <a:latin typeface="Times New Roman" pitchFamily="18" charset="0"/>
                <a:cs typeface="Times New Roman" pitchFamily="18" charset="0"/>
              </a:rPr>
              <a:t>2.- Explica por qué este texto es una narración. ¿Es una narración literaria? ¿Por qué?</a:t>
            </a:r>
          </a:p>
          <a:p>
            <a:pPr algn="l"/>
            <a:r>
              <a:rPr lang="es-ES" sz="1200" dirty="0" smtClean="0">
                <a:solidFill>
                  <a:schemeClr val="tx1"/>
                </a:solidFill>
                <a:latin typeface="Times New Roman" pitchFamily="18" charset="0"/>
                <a:cs typeface="Times New Roman" pitchFamily="18" charset="0"/>
              </a:rPr>
              <a:t>Es una narración debido a que nos cuenta unos sucesos que les pasa a unos personajes. Sí, es una narración literaria debido a que es una historia ficticia, no pasa de verdad.</a:t>
            </a:r>
          </a:p>
          <a:p>
            <a:pPr algn="l"/>
            <a:endParaRPr lang="es-ES" sz="1200" dirty="0">
              <a:solidFill>
                <a:schemeClr val="tx1"/>
              </a:solidFill>
              <a:latin typeface="Times New Roman" pitchFamily="18" charset="0"/>
              <a:cs typeface="Times New Roman" pitchFamily="18" charset="0"/>
            </a:endParaRPr>
          </a:p>
          <a:p>
            <a:pPr algn="l"/>
            <a:r>
              <a:rPr lang="es-ES" sz="1200" b="1" dirty="0" smtClean="0">
                <a:solidFill>
                  <a:schemeClr val="tx1"/>
                </a:solidFill>
                <a:latin typeface="Times New Roman" pitchFamily="18" charset="0"/>
                <a:cs typeface="Times New Roman" pitchFamily="18" charset="0"/>
              </a:rPr>
              <a:t>3.- Describe los elementos de la narración.</a:t>
            </a:r>
          </a:p>
          <a:p>
            <a:pPr marL="228600" indent="-228600" algn="l"/>
            <a:r>
              <a:rPr lang="es-ES" sz="1200" b="1" dirty="0" smtClean="0">
                <a:solidFill>
                  <a:schemeClr val="tx1"/>
                </a:solidFill>
                <a:latin typeface="Times New Roman" pitchFamily="18" charset="0"/>
                <a:cs typeface="Times New Roman" pitchFamily="18" charset="0"/>
              </a:rPr>
              <a:t>a) ¿Quién es el narrador o la narradora? </a:t>
            </a:r>
            <a:r>
              <a:rPr lang="es-ES" sz="1200" dirty="0" smtClean="0">
                <a:solidFill>
                  <a:schemeClr val="tx1"/>
                </a:solidFill>
                <a:latin typeface="Times New Roman" pitchFamily="18" charset="0"/>
                <a:cs typeface="Times New Roman" pitchFamily="18" charset="0"/>
              </a:rPr>
              <a:t>La narradora es Calpurnia, la hermana de Harry.</a:t>
            </a:r>
          </a:p>
          <a:p>
            <a:pPr marL="228600" indent="-228600" algn="l"/>
            <a:r>
              <a:rPr lang="es-ES" sz="1200" b="1" dirty="0" smtClean="0">
                <a:solidFill>
                  <a:schemeClr val="tx1"/>
                </a:solidFill>
                <a:latin typeface="Times New Roman" pitchFamily="18" charset="0"/>
                <a:cs typeface="Times New Roman" pitchFamily="18" charset="0"/>
              </a:rPr>
              <a:t>b) Resume en dos o tres líneas la acción o hechos que se narran. </a:t>
            </a:r>
            <a:r>
              <a:rPr lang="es-ES" sz="1200" dirty="0" smtClean="0">
                <a:solidFill>
                  <a:schemeClr val="tx1"/>
                </a:solidFill>
                <a:latin typeface="Times New Roman" pitchFamily="18" charset="0"/>
                <a:cs typeface="Times New Roman" pitchFamily="18" charset="0"/>
              </a:rPr>
              <a:t>Calpurnia, la hermana de Harry, ve a su hermano distinto. Al </a:t>
            </a:r>
          </a:p>
          <a:p>
            <a:pPr marL="228600" indent="-228600" algn="l"/>
            <a:r>
              <a:rPr lang="es-ES" sz="1200" dirty="0" smtClean="0">
                <a:solidFill>
                  <a:schemeClr val="tx1"/>
                </a:solidFill>
                <a:latin typeface="Times New Roman" pitchFamily="18" charset="0"/>
                <a:cs typeface="Times New Roman" pitchFamily="18" charset="0"/>
              </a:rPr>
              <a:t>final, Calpurnia se le acerca y le pregunta que qué le pasa. Acto seguido su hermano saca una foto de una chica y descubre que está </a:t>
            </a:r>
          </a:p>
          <a:p>
            <a:pPr marL="228600" indent="-228600" algn="l"/>
            <a:r>
              <a:rPr lang="es-ES" sz="1200" dirty="0" smtClean="0">
                <a:solidFill>
                  <a:schemeClr val="tx1"/>
                </a:solidFill>
                <a:latin typeface="Times New Roman" pitchFamily="18" charset="0"/>
                <a:cs typeface="Times New Roman" pitchFamily="18" charset="0"/>
              </a:rPr>
              <a:t>enamorado.</a:t>
            </a:r>
          </a:p>
          <a:p>
            <a:pPr marL="228600" indent="-228600" algn="l"/>
            <a:r>
              <a:rPr lang="es-ES" sz="1200" b="1" dirty="0" smtClean="0">
                <a:solidFill>
                  <a:schemeClr val="tx1"/>
                </a:solidFill>
                <a:latin typeface="Times New Roman" pitchFamily="18" charset="0"/>
                <a:cs typeface="Times New Roman" pitchFamily="18" charset="0"/>
              </a:rPr>
              <a:t>c) ¿Qué personajes intervienen en la narración y a cuáles otros alude? </a:t>
            </a:r>
            <a:r>
              <a:rPr lang="es-ES" sz="1200" dirty="0" smtClean="0">
                <a:solidFill>
                  <a:schemeClr val="tx1"/>
                </a:solidFill>
                <a:latin typeface="Times New Roman" pitchFamily="18" charset="0"/>
                <a:cs typeface="Times New Roman" pitchFamily="18" charset="0"/>
              </a:rPr>
              <a:t>Intervienen Calpurnia</a:t>
            </a:r>
            <a:r>
              <a:rPr lang="es-ES" sz="1200" dirty="0">
                <a:solidFill>
                  <a:schemeClr val="tx1"/>
                </a:solidFill>
                <a:latin typeface="Times New Roman" pitchFamily="18" charset="0"/>
                <a:cs typeface="Times New Roman" pitchFamily="18" charset="0"/>
              </a:rPr>
              <a:t> </a:t>
            </a:r>
            <a:r>
              <a:rPr lang="es-ES" sz="1200" dirty="0" smtClean="0">
                <a:solidFill>
                  <a:schemeClr val="tx1"/>
                </a:solidFill>
                <a:latin typeface="Times New Roman" pitchFamily="18" charset="0"/>
                <a:cs typeface="Times New Roman" pitchFamily="18" charset="0"/>
              </a:rPr>
              <a:t>y Harry, y alude a la chica de la </a:t>
            </a:r>
          </a:p>
          <a:p>
            <a:pPr marL="228600" indent="-228600" algn="l"/>
            <a:r>
              <a:rPr lang="es-ES" sz="1200" dirty="0" smtClean="0">
                <a:solidFill>
                  <a:schemeClr val="tx1"/>
                </a:solidFill>
                <a:latin typeface="Times New Roman" pitchFamily="18" charset="0"/>
                <a:cs typeface="Times New Roman" pitchFamily="18" charset="0"/>
              </a:rPr>
              <a:t>foto y a la familia.</a:t>
            </a:r>
          </a:p>
          <a:p>
            <a:pPr marL="228600" indent="-228600" algn="l"/>
            <a:r>
              <a:rPr lang="es-ES" sz="1200" b="1" dirty="0" smtClean="0">
                <a:solidFill>
                  <a:schemeClr val="tx1"/>
                </a:solidFill>
                <a:latin typeface="Times New Roman" pitchFamily="18" charset="0"/>
                <a:cs typeface="Times New Roman" pitchFamily="18" charset="0"/>
              </a:rPr>
              <a:t>d) ¿En qué espacio se sitúa el diálogo entre los dos hermanos? </a:t>
            </a:r>
            <a:r>
              <a:rPr lang="es-ES" sz="1200" dirty="0" smtClean="0">
                <a:solidFill>
                  <a:schemeClr val="tx1"/>
                </a:solidFill>
                <a:latin typeface="Times New Roman" pitchFamily="18" charset="0"/>
                <a:cs typeface="Times New Roman" pitchFamily="18" charset="0"/>
              </a:rPr>
              <a:t>Se sitúa en la casa de la familia de los dos hermanos.</a:t>
            </a:r>
          </a:p>
          <a:p>
            <a:pPr marL="228600" indent="-228600" algn="l"/>
            <a:r>
              <a:rPr lang="es-ES" sz="1200" b="1" dirty="0" smtClean="0">
                <a:solidFill>
                  <a:schemeClr val="tx1"/>
                </a:solidFill>
                <a:latin typeface="Times New Roman" pitchFamily="18" charset="0"/>
                <a:cs typeface="Times New Roman" pitchFamily="18" charset="0"/>
              </a:rPr>
              <a:t>e) ¿Qué alusiones al tiempo hay en el texto? </a:t>
            </a:r>
            <a:r>
              <a:rPr lang="es-ES" sz="1200" dirty="0" smtClean="0">
                <a:solidFill>
                  <a:schemeClr val="tx1"/>
                </a:solidFill>
                <a:latin typeface="Times New Roman" pitchFamily="18" charset="0"/>
                <a:cs typeface="Times New Roman" pitchFamily="18" charset="0"/>
              </a:rPr>
              <a:t>Poco después del recital de piano, algún día, década, en los días posteriores, cuando le </a:t>
            </a:r>
          </a:p>
          <a:p>
            <a:pPr marL="228600" indent="-228600" algn="l"/>
            <a:r>
              <a:rPr lang="es-ES" sz="1200" dirty="0" smtClean="0">
                <a:solidFill>
                  <a:schemeClr val="tx1"/>
                </a:solidFill>
                <a:latin typeface="Times New Roman" pitchFamily="18" charset="0"/>
                <a:cs typeface="Times New Roman" pitchFamily="18" charset="0"/>
              </a:rPr>
              <a:t>hablaban, ya, nunca, al instante y no.</a:t>
            </a:r>
          </a:p>
          <a:p>
            <a:pPr marL="228600" indent="-228600" algn="l"/>
            <a:endParaRPr lang="es-ES" sz="1200" b="1" dirty="0">
              <a:solidFill>
                <a:schemeClr val="tx1"/>
              </a:solidFill>
              <a:latin typeface="Times New Roman" pitchFamily="18" charset="0"/>
              <a:cs typeface="Times New Roman" pitchFamily="18" charset="0"/>
            </a:endParaRPr>
          </a:p>
          <a:p>
            <a:pPr marL="228600" indent="-228600" algn="l"/>
            <a:r>
              <a:rPr lang="es-ES" sz="1200" b="1" dirty="0" smtClean="0">
                <a:solidFill>
                  <a:schemeClr val="tx1"/>
                </a:solidFill>
                <a:latin typeface="Times New Roman" pitchFamily="18" charset="0"/>
                <a:cs typeface="Times New Roman" pitchFamily="18" charset="0"/>
              </a:rPr>
              <a:t>4.- Divide el texto en tres partes que correspondan al planteamiento, nudo y desenlace.</a:t>
            </a:r>
          </a:p>
          <a:p>
            <a:pPr marL="228600" indent="-228600" algn="l"/>
            <a:r>
              <a:rPr lang="es-ES" sz="1200" dirty="0" smtClean="0">
                <a:solidFill>
                  <a:schemeClr val="tx1"/>
                </a:solidFill>
                <a:latin typeface="Times New Roman" pitchFamily="18" charset="0"/>
                <a:cs typeface="Times New Roman" pitchFamily="18" charset="0"/>
              </a:rPr>
              <a:t>Planteamiento: de la línea 1 a la 7.</a:t>
            </a:r>
          </a:p>
          <a:p>
            <a:pPr marL="228600" indent="-228600" algn="l"/>
            <a:r>
              <a:rPr lang="es-ES" sz="1200" dirty="0" smtClean="0">
                <a:solidFill>
                  <a:schemeClr val="tx1"/>
                </a:solidFill>
                <a:latin typeface="Times New Roman" pitchFamily="18" charset="0"/>
                <a:cs typeface="Times New Roman" pitchFamily="18" charset="0"/>
              </a:rPr>
              <a:t>Nudo: de la línea 8 a la 23.</a:t>
            </a:r>
          </a:p>
          <a:p>
            <a:pPr marL="228600" indent="-228600" algn="l"/>
            <a:r>
              <a:rPr lang="es-ES" sz="1200" dirty="0" smtClean="0">
                <a:solidFill>
                  <a:schemeClr val="tx1"/>
                </a:solidFill>
                <a:latin typeface="Times New Roman" pitchFamily="18" charset="0"/>
                <a:cs typeface="Times New Roman" pitchFamily="18" charset="0"/>
              </a:rPr>
              <a:t>Desenlace: de la línea 23 a la 33.</a:t>
            </a:r>
          </a:p>
          <a:p>
            <a:pPr marL="228600" indent="-228600" algn="l"/>
            <a:endParaRPr lang="es-ES" sz="1200" dirty="0">
              <a:solidFill>
                <a:schemeClr val="tx1"/>
              </a:solidFill>
              <a:latin typeface="Times New Roman" pitchFamily="18" charset="0"/>
              <a:cs typeface="Times New Roman" pitchFamily="18" charset="0"/>
            </a:endParaRPr>
          </a:p>
          <a:p>
            <a:pPr marL="228600" indent="-228600" algn="l"/>
            <a:r>
              <a:rPr lang="es-ES" sz="1200" dirty="0" smtClean="0">
                <a:solidFill>
                  <a:srgbClr val="FF0000"/>
                </a:solidFill>
                <a:latin typeface="Times New Roman" pitchFamily="18" charset="0"/>
                <a:cs typeface="Times New Roman" pitchFamily="18" charset="0"/>
              </a:rPr>
              <a:t>TEXTO</a:t>
            </a:r>
          </a:p>
          <a:p>
            <a:pPr marL="228600" indent="-228600" algn="l"/>
            <a:r>
              <a:rPr lang="es-ES" sz="1200" dirty="0" smtClean="0">
                <a:solidFill>
                  <a:schemeClr val="tx1"/>
                </a:solidFill>
                <a:latin typeface="Times New Roman" pitchFamily="18" charset="0"/>
                <a:cs typeface="Times New Roman" pitchFamily="18" charset="0"/>
              </a:rPr>
              <a:t>Este </a:t>
            </a:r>
            <a:r>
              <a:rPr lang="es-ES" sz="1200" b="1" dirty="0" smtClean="0">
                <a:solidFill>
                  <a:schemeClr val="tx1"/>
                </a:solidFill>
                <a:latin typeface="Times New Roman" pitchFamily="18" charset="0"/>
                <a:cs typeface="Times New Roman" pitchFamily="18" charset="0"/>
              </a:rPr>
              <a:t>día </a:t>
            </a:r>
            <a:r>
              <a:rPr lang="es-ES" sz="1200" dirty="0" smtClean="0">
                <a:solidFill>
                  <a:schemeClr val="tx1"/>
                </a:solidFill>
                <a:latin typeface="Times New Roman" pitchFamily="18" charset="0"/>
                <a:cs typeface="Times New Roman" pitchFamily="18" charset="0"/>
              </a:rPr>
              <a:t>ha sido muy raro. Lo primero: mi </a:t>
            </a:r>
            <a:r>
              <a:rPr lang="es-ES" sz="1200" b="1" dirty="0" smtClean="0">
                <a:solidFill>
                  <a:schemeClr val="tx1"/>
                </a:solidFill>
                <a:latin typeface="Times New Roman" pitchFamily="18" charset="0"/>
                <a:cs typeface="Times New Roman" pitchFamily="18" charset="0"/>
              </a:rPr>
              <a:t> hermano se </a:t>
            </a:r>
            <a:r>
              <a:rPr lang="es-ES" sz="1200" dirty="0" smtClean="0">
                <a:solidFill>
                  <a:schemeClr val="tx1"/>
                </a:solidFill>
                <a:latin typeface="Times New Roman" pitchFamily="18" charset="0"/>
                <a:cs typeface="Times New Roman" pitchFamily="18" charset="0"/>
              </a:rPr>
              <a:t>ha levantado con muy buen humor. ¿</a:t>
            </a:r>
            <a:r>
              <a:rPr lang="es-ES" sz="1200" b="1" dirty="0" smtClean="0">
                <a:solidFill>
                  <a:schemeClr val="tx1"/>
                </a:solidFill>
                <a:latin typeface="Times New Roman" pitchFamily="18" charset="0"/>
                <a:cs typeface="Times New Roman" pitchFamily="18" charset="0"/>
              </a:rPr>
              <a:t>Y </a:t>
            </a:r>
            <a:r>
              <a:rPr lang="es-ES" sz="1200" dirty="0" smtClean="0">
                <a:solidFill>
                  <a:schemeClr val="tx1"/>
                </a:solidFill>
                <a:latin typeface="Times New Roman" pitchFamily="18" charset="0"/>
                <a:cs typeface="Times New Roman" pitchFamily="18" charset="0"/>
              </a:rPr>
              <a:t>eso cómo puede ser? ¡Si siempre se </a:t>
            </a:r>
          </a:p>
          <a:p>
            <a:pPr marL="228600" indent="-228600" algn="l"/>
            <a:r>
              <a:rPr lang="es-ES" sz="1200" dirty="0" smtClean="0">
                <a:solidFill>
                  <a:schemeClr val="tx1"/>
                </a:solidFill>
                <a:latin typeface="Times New Roman" pitchFamily="18" charset="0"/>
                <a:cs typeface="Times New Roman" pitchFamily="18" charset="0"/>
              </a:rPr>
              <a:t>levanta con muy mal humor porque tiene sueño! Pero bueno, siempre dicen que las personas cambian, ¿</a:t>
            </a:r>
            <a:r>
              <a:rPr lang="es-ES" sz="1200" b="1" dirty="0" smtClean="0">
                <a:solidFill>
                  <a:schemeClr val="tx1"/>
                </a:solidFill>
                <a:latin typeface="Times New Roman" pitchFamily="18" charset="0"/>
                <a:cs typeface="Times New Roman" pitchFamily="18" charset="0"/>
              </a:rPr>
              <a:t>verdad</a:t>
            </a:r>
            <a:r>
              <a:rPr lang="es-ES" sz="1200" dirty="0" smtClean="0">
                <a:solidFill>
                  <a:schemeClr val="tx1"/>
                </a:solidFill>
                <a:latin typeface="Times New Roman" pitchFamily="18" charset="0"/>
                <a:cs typeface="Times New Roman" pitchFamily="18" charset="0"/>
              </a:rPr>
              <a:t>?</a:t>
            </a:r>
            <a:endParaRPr lang="es-ES" sz="1200" dirty="0">
              <a:solidFill>
                <a:schemeClr val="tx1"/>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395536" y="332656"/>
            <a:ext cx="8352928" cy="6048672"/>
          </a:xfrm>
        </p:spPr>
        <p:txBody>
          <a:bodyPr>
            <a:noAutofit/>
          </a:bodyPr>
          <a:lstStyle/>
          <a:p>
            <a:pPr algn="l"/>
            <a:r>
              <a:rPr lang="es-ES" sz="1200" dirty="0" smtClean="0">
                <a:solidFill>
                  <a:schemeClr val="tx1"/>
                </a:solidFill>
                <a:latin typeface="Times New Roman" pitchFamily="18" charset="0"/>
                <a:cs typeface="Times New Roman" pitchFamily="18" charset="0"/>
              </a:rPr>
              <a:t>Salí </a:t>
            </a:r>
            <a:r>
              <a:rPr lang="es-ES" sz="1200" b="1" dirty="0" smtClean="0">
                <a:solidFill>
                  <a:schemeClr val="tx1"/>
                </a:solidFill>
                <a:latin typeface="Times New Roman" pitchFamily="18" charset="0"/>
                <a:cs typeface="Times New Roman" pitchFamily="18" charset="0"/>
              </a:rPr>
              <a:t>de </a:t>
            </a:r>
            <a:r>
              <a:rPr lang="es-ES" sz="1200" dirty="0" smtClean="0">
                <a:solidFill>
                  <a:schemeClr val="tx1"/>
                </a:solidFill>
                <a:latin typeface="Times New Roman" pitchFamily="18" charset="0"/>
                <a:cs typeface="Times New Roman" pitchFamily="18" charset="0"/>
              </a:rPr>
              <a:t>mi casa pronto, y ya me fui con mis amigos al colegio. ¡Qué raro! </a:t>
            </a:r>
            <a:r>
              <a:rPr lang="es-ES" sz="1200" b="1" dirty="0" smtClean="0">
                <a:solidFill>
                  <a:schemeClr val="tx1"/>
                </a:solidFill>
                <a:latin typeface="Times New Roman" pitchFamily="18" charset="0"/>
                <a:cs typeface="Times New Roman" pitchFamily="18" charset="0"/>
              </a:rPr>
              <a:t>No </a:t>
            </a:r>
            <a:r>
              <a:rPr lang="es-ES" sz="1200" dirty="0" smtClean="0">
                <a:solidFill>
                  <a:schemeClr val="tx1"/>
                </a:solidFill>
                <a:latin typeface="Times New Roman" pitchFamily="18" charset="0"/>
                <a:cs typeface="Times New Roman" pitchFamily="18" charset="0"/>
              </a:rPr>
              <a:t>había venido Luz, y ella siempre va al colegio, aún si tiene 40º de fiebre. Vale, igual tenía cosas mejores que hacer, (yo también).</a:t>
            </a:r>
          </a:p>
          <a:p>
            <a:pPr algn="l"/>
            <a:r>
              <a:rPr lang="es-ES" sz="1200" dirty="0" smtClean="0">
                <a:solidFill>
                  <a:schemeClr val="tx1"/>
                </a:solidFill>
                <a:latin typeface="Times New Roman" pitchFamily="18" charset="0"/>
                <a:cs typeface="Times New Roman" pitchFamily="18" charset="0"/>
              </a:rPr>
              <a:t>A las 9 en punto, tocó el timbre.</a:t>
            </a:r>
          </a:p>
          <a:p>
            <a:pPr algn="l"/>
            <a:r>
              <a:rPr lang="es-ES" sz="1200" dirty="0" smtClean="0">
                <a:solidFill>
                  <a:schemeClr val="tx1"/>
                </a:solidFill>
                <a:latin typeface="Times New Roman" pitchFamily="18" charset="0"/>
                <a:cs typeface="Times New Roman" pitchFamily="18" charset="0"/>
              </a:rPr>
              <a:t>A primera hora nos tocaba Lengua, donde teníamos </a:t>
            </a:r>
            <a:r>
              <a:rPr lang="es-ES" sz="1200" b="1" dirty="0" smtClean="0">
                <a:solidFill>
                  <a:schemeClr val="tx1"/>
                </a:solidFill>
                <a:latin typeface="Times New Roman" pitchFamily="18" charset="0"/>
                <a:cs typeface="Times New Roman" pitchFamily="18" charset="0"/>
              </a:rPr>
              <a:t>que </a:t>
            </a:r>
            <a:r>
              <a:rPr lang="es-ES" sz="1200" dirty="0" smtClean="0">
                <a:solidFill>
                  <a:schemeClr val="tx1"/>
                </a:solidFill>
                <a:latin typeface="Times New Roman" pitchFamily="18" charset="0"/>
                <a:cs typeface="Times New Roman" pitchFamily="18" charset="0"/>
              </a:rPr>
              <a:t>exponer y presentar a nuestras </a:t>
            </a:r>
            <a:r>
              <a:rPr lang="es-ES" sz="1200" b="1" dirty="0" smtClean="0">
                <a:solidFill>
                  <a:schemeClr val="tx1"/>
                </a:solidFill>
                <a:latin typeface="Times New Roman" pitchFamily="18" charset="0"/>
                <a:cs typeface="Times New Roman" pitchFamily="18" charset="0"/>
              </a:rPr>
              <a:t>familias</a:t>
            </a:r>
            <a:r>
              <a:rPr lang="es-ES" sz="1200" dirty="0" smtClean="0">
                <a:solidFill>
                  <a:schemeClr val="tx1"/>
                </a:solidFill>
                <a:latin typeface="Times New Roman" pitchFamily="18" charset="0"/>
                <a:cs typeface="Times New Roman" pitchFamily="18" charset="0"/>
              </a:rPr>
              <a:t>.</a:t>
            </a:r>
          </a:p>
          <a:p>
            <a:pPr algn="l"/>
            <a:r>
              <a:rPr lang="es-ES" sz="1200" dirty="0" smtClean="0">
                <a:solidFill>
                  <a:schemeClr val="tx1"/>
                </a:solidFill>
                <a:latin typeface="Times New Roman" pitchFamily="18" charset="0"/>
                <a:cs typeface="Times New Roman" pitchFamily="18" charset="0"/>
              </a:rPr>
              <a:t>-¡</a:t>
            </a:r>
            <a:r>
              <a:rPr lang="es-ES" sz="1200" b="1" dirty="0" smtClean="0">
                <a:solidFill>
                  <a:schemeClr val="tx1"/>
                </a:solidFill>
                <a:latin typeface="Times New Roman" pitchFamily="18" charset="0"/>
                <a:cs typeface="Times New Roman" pitchFamily="18" charset="0"/>
              </a:rPr>
              <a:t>Qué </a:t>
            </a:r>
            <a:r>
              <a:rPr lang="es-ES" sz="1200" dirty="0" smtClean="0">
                <a:solidFill>
                  <a:schemeClr val="tx1"/>
                </a:solidFill>
                <a:latin typeface="Times New Roman" pitchFamily="18" charset="0"/>
                <a:cs typeface="Times New Roman" pitchFamily="18" charset="0"/>
              </a:rPr>
              <a:t>mal, no he hecho los deberes!- pensé. Y como lista que soy, me los puse hacer en un momento. Total al final dibujé un </a:t>
            </a:r>
            <a:r>
              <a:rPr lang="es-ES" sz="1200" dirty="0" err="1" smtClean="0">
                <a:solidFill>
                  <a:schemeClr val="tx1"/>
                </a:solidFill>
                <a:latin typeface="Times New Roman" pitchFamily="18" charset="0"/>
                <a:cs typeface="Times New Roman" pitchFamily="18" charset="0"/>
              </a:rPr>
              <a:t>rallujo</a:t>
            </a:r>
            <a:r>
              <a:rPr lang="es-ES" sz="1200" dirty="0" smtClean="0">
                <a:solidFill>
                  <a:schemeClr val="tx1"/>
                </a:solidFill>
                <a:latin typeface="Times New Roman" pitchFamily="18" charset="0"/>
                <a:cs typeface="Times New Roman" pitchFamily="18" charset="0"/>
              </a:rPr>
              <a:t> y dije que lo había hecho con 7 meses y que gané un concurso. ¡La profesora llamó a mis padres para felicitarles por tener una hija prodigio!</a:t>
            </a:r>
          </a:p>
          <a:p>
            <a:pPr algn="l"/>
            <a:r>
              <a:rPr lang="es-ES" sz="1200" dirty="0" smtClean="0">
                <a:solidFill>
                  <a:schemeClr val="tx1"/>
                </a:solidFill>
                <a:latin typeface="Times New Roman" pitchFamily="18" charset="0"/>
                <a:cs typeface="Times New Roman" pitchFamily="18" charset="0"/>
              </a:rPr>
              <a:t>Y después, ¿a qué no sabéis lo que vi? ¡Un burro volando! En Mates, ¡el </a:t>
            </a:r>
            <a:r>
              <a:rPr lang="es-ES" sz="1200" dirty="0" err="1" smtClean="0">
                <a:solidFill>
                  <a:schemeClr val="tx1"/>
                </a:solidFill>
                <a:latin typeface="Times New Roman" pitchFamily="18" charset="0"/>
                <a:cs typeface="Times New Roman" pitchFamily="18" charset="0"/>
              </a:rPr>
              <a:t>boli</a:t>
            </a:r>
            <a:r>
              <a:rPr lang="es-ES" sz="1200" dirty="0" smtClean="0">
                <a:solidFill>
                  <a:schemeClr val="tx1"/>
                </a:solidFill>
                <a:latin typeface="Times New Roman" pitchFamily="18" charset="0"/>
                <a:cs typeface="Times New Roman" pitchFamily="18" charset="0"/>
              </a:rPr>
              <a:t> me estaba diciendo que ya vale de morderlo! Y en el recreo… He dado un salto y ¡he visto muy pequeños a los demás! ¡Estaba a unos 100 metros del colegio! ¡Y vi un pájaro que me saludaba y empezaba a dar vueltas y vueltas…</a:t>
            </a:r>
          </a:p>
          <a:p>
            <a:pPr algn="l"/>
            <a:r>
              <a:rPr lang="es-ES" sz="1200" dirty="0" smtClean="0">
                <a:solidFill>
                  <a:schemeClr val="tx1"/>
                </a:solidFill>
                <a:latin typeface="Times New Roman" pitchFamily="18" charset="0"/>
                <a:cs typeface="Times New Roman" pitchFamily="18" charset="0"/>
              </a:rPr>
              <a:t>Me desperté por el despertador ¡y comprobé que había sido todo un sueño!</a:t>
            </a:r>
          </a:p>
          <a:p>
            <a:pPr algn="l"/>
            <a:endParaRPr lang="es-ES" sz="1200" dirty="0">
              <a:solidFill>
                <a:schemeClr val="tx1"/>
              </a:solidFill>
              <a:latin typeface="Times New Roman" pitchFamily="18" charset="0"/>
              <a:cs typeface="Times New Roman" pitchFamily="18" charset="0"/>
            </a:endParaRPr>
          </a:p>
          <a:p>
            <a:pPr algn="l"/>
            <a:endParaRPr lang="es-ES" sz="1200" dirty="0" smtClean="0">
              <a:solidFill>
                <a:srgbClr val="FF0000"/>
              </a:solidFill>
              <a:latin typeface="Times New Roman" pitchFamily="18" charset="0"/>
              <a:cs typeface="Times New Roman" pitchFamily="18" charset="0"/>
            </a:endParaRPr>
          </a:p>
          <a:p>
            <a:pPr algn="l"/>
            <a:r>
              <a:rPr lang="es-ES" sz="1200" dirty="0" smtClean="0">
                <a:solidFill>
                  <a:srgbClr val="FF0000"/>
                </a:solidFill>
                <a:latin typeface="Times New Roman" pitchFamily="18" charset="0"/>
                <a:cs typeface="Times New Roman" pitchFamily="18" charset="0"/>
              </a:rPr>
              <a:t>EL POR QUÉ DEL EJERCICIO 4</a:t>
            </a:r>
          </a:p>
          <a:p>
            <a:pPr algn="l"/>
            <a:r>
              <a:rPr lang="es-ES" sz="1200" b="1" dirty="0" smtClean="0">
                <a:solidFill>
                  <a:schemeClr val="tx1"/>
                </a:solidFill>
                <a:latin typeface="Times New Roman" pitchFamily="18" charset="0"/>
                <a:cs typeface="Times New Roman" pitchFamily="18" charset="0"/>
              </a:rPr>
              <a:t>¿Por qué he elegido esas líneas del ejercicio 4 y no otras?</a:t>
            </a:r>
          </a:p>
          <a:p>
            <a:pPr algn="l"/>
            <a:r>
              <a:rPr lang="es-ES" sz="1200" dirty="0" smtClean="0">
                <a:solidFill>
                  <a:schemeClr val="tx1"/>
                </a:solidFill>
                <a:latin typeface="Times New Roman" pitchFamily="18" charset="0"/>
                <a:cs typeface="Times New Roman" pitchFamily="18" charset="0"/>
              </a:rPr>
              <a:t>Planteamiento: yo creo que es el de la línea 1 a la 7 porque es como una explicación breve de que piensa de su hermano, cómo es su familia… Una introducción que los lectores deben saber.</a:t>
            </a:r>
          </a:p>
          <a:p>
            <a:pPr algn="l"/>
            <a:r>
              <a:rPr lang="es-ES" sz="1200" dirty="0" smtClean="0">
                <a:solidFill>
                  <a:schemeClr val="tx1"/>
                </a:solidFill>
                <a:latin typeface="Times New Roman" pitchFamily="18" charset="0"/>
                <a:cs typeface="Times New Roman" pitchFamily="18" charset="0"/>
              </a:rPr>
              <a:t>Nudo: yo creo que es de la línea 8 a la 23 porque es para mí la parte intermedia, donde ocurre la conversación entre Calpurnia y Harry, y donde se resuelven las dudas de Calpurnia.</a:t>
            </a:r>
          </a:p>
          <a:p>
            <a:pPr algn="l"/>
            <a:r>
              <a:rPr lang="es-ES" sz="1200" dirty="0" smtClean="0">
                <a:solidFill>
                  <a:schemeClr val="tx1"/>
                </a:solidFill>
                <a:latin typeface="Times New Roman" pitchFamily="18" charset="0"/>
                <a:cs typeface="Times New Roman" pitchFamily="18" charset="0"/>
              </a:rPr>
              <a:t>Desenlace: aparte de que es la última parte, yo creo que es el desenlace porque es el final de la historia, donde verdaderamente están los motivos que hacen a Calpurnia preguntarse que qué le pasa a su hermano.</a:t>
            </a:r>
          </a:p>
          <a:p>
            <a:pPr algn="l"/>
            <a:endParaRPr lang="es-ES" sz="1200" dirty="0">
              <a:solidFill>
                <a:schemeClr val="tx1"/>
              </a:solidFill>
              <a:latin typeface="Times New Roman" pitchFamily="18" charset="0"/>
              <a:cs typeface="Times New Roman" pitchFamily="18" charset="0"/>
            </a:endParaRPr>
          </a:p>
          <a:p>
            <a:pPr algn="l"/>
            <a:r>
              <a:rPr lang="es-ES" sz="1200" dirty="0" smtClean="0">
                <a:solidFill>
                  <a:srgbClr val="FF0000"/>
                </a:solidFill>
                <a:latin typeface="Times New Roman" pitchFamily="18" charset="0"/>
                <a:cs typeface="Times New Roman" pitchFamily="18" charset="0"/>
              </a:rPr>
              <a:t>TEXTO</a:t>
            </a:r>
          </a:p>
          <a:p>
            <a:pPr algn="l"/>
            <a:r>
              <a:rPr lang="es-ES" sz="1200" dirty="0" smtClean="0">
                <a:solidFill>
                  <a:schemeClr val="tx1"/>
                </a:solidFill>
                <a:latin typeface="Times New Roman" pitchFamily="18" charset="0"/>
                <a:cs typeface="Times New Roman" pitchFamily="18" charset="0"/>
              </a:rPr>
              <a:t>Hola a todos, me llano Irene y, hoy os hablaré de mi </a:t>
            </a:r>
            <a:r>
              <a:rPr lang="es-ES" sz="1200" b="1" dirty="0" smtClean="0">
                <a:solidFill>
                  <a:schemeClr val="tx1"/>
                </a:solidFill>
                <a:latin typeface="Times New Roman" pitchFamily="18" charset="0"/>
                <a:cs typeface="Times New Roman" pitchFamily="18" charset="0"/>
              </a:rPr>
              <a:t>familia</a:t>
            </a:r>
            <a:r>
              <a:rPr lang="es-ES" sz="1200" dirty="0" smtClean="0">
                <a:solidFill>
                  <a:schemeClr val="tx1"/>
                </a:solidFill>
                <a:latin typeface="Times New Roman" pitchFamily="18" charset="0"/>
                <a:cs typeface="Times New Roman" pitchFamily="18" charset="0"/>
              </a:rPr>
              <a:t>. Mejor dicho, de la comida familiar de los domingos. ¿</a:t>
            </a:r>
            <a:r>
              <a:rPr lang="es-ES" sz="1200" b="1" dirty="0" smtClean="0">
                <a:solidFill>
                  <a:schemeClr val="tx1"/>
                </a:solidFill>
                <a:latin typeface="Times New Roman" pitchFamily="18" charset="0"/>
                <a:cs typeface="Times New Roman" pitchFamily="18" charset="0"/>
              </a:rPr>
              <a:t>Verdad </a:t>
            </a:r>
            <a:r>
              <a:rPr lang="es-ES" sz="1200" dirty="0" smtClean="0">
                <a:solidFill>
                  <a:schemeClr val="tx1"/>
                </a:solidFill>
                <a:latin typeface="Times New Roman" pitchFamily="18" charset="0"/>
                <a:cs typeface="Times New Roman" pitchFamily="18" charset="0"/>
              </a:rPr>
              <a:t>que una comida familiar puede irse rápidamente a nuestra lista negra? En cierto </a:t>
            </a:r>
            <a:r>
              <a:rPr lang="es-ES" sz="1200" b="1" dirty="0" smtClean="0">
                <a:solidFill>
                  <a:schemeClr val="tx1"/>
                </a:solidFill>
                <a:latin typeface="Times New Roman" pitchFamily="18" charset="0"/>
                <a:cs typeface="Times New Roman" pitchFamily="18" charset="0"/>
              </a:rPr>
              <a:t>modo</a:t>
            </a:r>
            <a:r>
              <a:rPr lang="es-ES" sz="1200" dirty="0" smtClean="0">
                <a:solidFill>
                  <a:schemeClr val="tx1"/>
                </a:solidFill>
                <a:latin typeface="Times New Roman" pitchFamily="18" charset="0"/>
                <a:cs typeface="Times New Roman" pitchFamily="18" charset="0"/>
              </a:rPr>
              <a:t>, ir a una comida familiar sería </a:t>
            </a:r>
            <a:r>
              <a:rPr lang="es-ES" sz="1200" b="1" dirty="0" smtClean="0">
                <a:solidFill>
                  <a:schemeClr val="tx1"/>
                </a:solidFill>
                <a:latin typeface="Times New Roman" pitchFamily="18" charset="0"/>
                <a:cs typeface="Times New Roman" pitchFamily="18" charset="0"/>
              </a:rPr>
              <a:t>genial</a:t>
            </a:r>
            <a:r>
              <a:rPr lang="es-ES" sz="1200" dirty="0" smtClean="0">
                <a:solidFill>
                  <a:schemeClr val="tx1"/>
                </a:solidFill>
                <a:latin typeface="Times New Roman" pitchFamily="18" charset="0"/>
                <a:cs typeface="Times New Roman" pitchFamily="18" charset="0"/>
              </a:rPr>
              <a:t>, con tu familia… y todo eso. Pero es que, nuestras comidas van a hacer que se te quiten las </a:t>
            </a:r>
            <a:r>
              <a:rPr lang="es-ES" sz="1200" b="1" dirty="0" smtClean="0">
                <a:solidFill>
                  <a:schemeClr val="tx1"/>
                </a:solidFill>
                <a:latin typeface="Times New Roman" pitchFamily="18" charset="0"/>
                <a:cs typeface="Times New Roman" pitchFamily="18" charset="0"/>
              </a:rPr>
              <a:t>ganas </a:t>
            </a:r>
            <a:r>
              <a:rPr lang="es-ES" sz="1200" dirty="0" smtClean="0">
                <a:solidFill>
                  <a:schemeClr val="tx1"/>
                </a:solidFill>
                <a:latin typeface="Times New Roman" pitchFamily="18" charset="0"/>
                <a:cs typeface="Times New Roman" pitchFamily="18" charset="0"/>
              </a:rPr>
              <a:t>de comer rápidamente. Primero, hay que mirar lo que te han puesto en el plato, si es comida o la comida del gato. Aunque tampoco es mucho mejor. He </a:t>
            </a:r>
            <a:r>
              <a:rPr lang="es-ES" sz="1200" b="1" dirty="0" smtClean="0">
                <a:solidFill>
                  <a:schemeClr val="tx1"/>
                </a:solidFill>
                <a:latin typeface="Times New Roman" pitchFamily="18" charset="0"/>
                <a:cs typeface="Times New Roman" pitchFamily="18" charset="0"/>
              </a:rPr>
              <a:t>oído </a:t>
            </a:r>
            <a:r>
              <a:rPr lang="es-ES" sz="1200" dirty="0" smtClean="0">
                <a:solidFill>
                  <a:schemeClr val="tx1"/>
                </a:solidFill>
                <a:latin typeface="Times New Roman" pitchFamily="18" charset="0"/>
                <a:cs typeface="Times New Roman" pitchFamily="18" charset="0"/>
              </a:rPr>
              <a:t>maullar al gato de asco.</a:t>
            </a:r>
          </a:p>
          <a:p>
            <a:pPr algn="l"/>
            <a:r>
              <a:rPr lang="es-ES" sz="1200" dirty="0" smtClean="0">
                <a:solidFill>
                  <a:schemeClr val="tx1"/>
                </a:solidFill>
                <a:latin typeface="Times New Roman" pitchFamily="18" charset="0"/>
                <a:cs typeface="Times New Roman" pitchFamily="18" charset="0"/>
              </a:rPr>
              <a:t>Lo segundo y súper importante: con quién te sientas para comer. Mejor que te sientes con las personas más jóvenes, y no con tu madre. Por ejemplo, mi </a:t>
            </a:r>
            <a:r>
              <a:rPr lang="es-ES" sz="1200" b="1" dirty="0" smtClean="0">
                <a:solidFill>
                  <a:schemeClr val="tx1"/>
                </a:solidFill>
                <a:latin typeface="Times New Roman" pitchFamily="18" charset="0"/>
                <a:cs typeface="Times New Roman" pitchFamily="18" charset="0"/>
              </a:rPr>
              <a:t>mamá </a:t>
            </a:r>
            <a:r>
              <a:rPr lang="es-ES" sz="1200" dirty="0" smtClean="0">
                <a:solidFill>
                  <a:schemeClr val="tx1"/>
                </a:solidFill>
                <a:latin typeface="Times New Roman" pitchFamily="18" charset="0"/>
                <a:cs typeface="Times New Roman" pitchFamily="18" charset="0"/>
              </a:rPr>
              <a:t>me insiste mucho en que no de deje </a:t>
            </a:r>
            <a:r>
              <a:rPr lang="es-ES" sz="1200" b="1" dirty="0" smtClean="0">
                <a:solidFill>
                  <a:schemeClr val="tx1"/>
                </a:solidFill>
                <a:latin typeface="Times New Roman" pitchFamily="18" charset="0"/>
                <a:cs typeface="Times New Roman" pitchFamily="18" charset="0"/>
              </a:rPr>
              <a:t>nada</a:t>
            </a:r>
            <a:r>
              <a:rPr lang="es-ES" sz="1200" dirty="0" smtClean="0">
                <a:solidFill>
                  <a:schemeClr val="tx1"/>
                </a:solidFill>
                <a:latin typeface="Times New Roman" pitchFamily="18" charset="0"/>
                <a:cs typeface="Times New Roman" pitchFamily="18" charset="0"/>
              </a:rPr>
              <a:t> en el plato, que aunque sea veneno, me lo tengo que comer.</a:t>
            </a:r>
          </a:p>
          <a:p>
            <a:pPr algn="l"/>
            <a:endParaRPr lang="es-ES" sz="1200" dirty="0" smtClean="0">
              <a:solidFill>
                <a:schemeClr val="tx1"/>
              </a:solidFill>
              <a:latin typeface="Times New Roman" pitchFamily="18" charset="0"/>
              <a:cs typeface="Times New Roman" pitchFamily="18" charset="0"/>
            </a:endParaRPr>
          </a:p>
          <a:p>
            <a:pPr algn="l"/>
            <a:endParaRPr lang="es-ES" sz="1200" dirty="0">
              <a:solidFill>
                <a:schemeClr val="tx1"/>
              </a:solidFill>
              <a:latin typeface="Times New Roman" pitchFamily="18" charset="0"/>
              <a:cs typeface="Times New Roman" pitchFamily="18" charset="0"/>
            </a:endParaRPr>
          </a:p>
          <a:p>
            <a:pPr algn="l"/>
            <a:endParaRPr lang="es-ES" sz="1200" dirty="0">
              <a:solidFill>
                <a:schemeClr val="tx1"/>
              </a:solidFill>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395536" y="332656"/>
            <a:ext cx="8352928" cy="6048672"/>
          </a:xfrm>
        </p:spPr>
        <p:txBody>
          <a:bodyPr>
            <a:normAutofit/>
          </a:bodyPr>
          <a:lstStyle/>
          <a:p>
            <a:pPr algn="l"/>
            <a:r>
              <a:rPr lang="es-ES" sz="1200" b="1" dirty="0" smtClean="0">
                <a:solidFill>
                  <a:schemeClr val="tx1"/>
                </a:solidFill>
                <a:latin typeface="Times New Roman" pitchFamily="18" charset="0"/>
                <a:cs typeface="Times New Roman" pitchFamily="18" charset="0"/>
              </a:rPr>
              <a:t>Aquel </a:t>
            </a:r>
            <a:r>
              <a:rPr lang="es-ES" sz="1200" dirty="0" smtClean="0">
                <a:solidFill>
                  <a:schemeClr val="tx1"/>
                </a:solidFill>
                <a:latin typeface="Times New Roman" pitchFamily="18" charset="0"/>
                <a:cs typeface="Times New Roman" pitchFamily="18" charset="0"/>
              </a:rPr>
              <a:t>día fue el </a:t>
            </a:r>
            <a:r>
              <a:rPr lang="es-ES" sz="1200" b="1" dirty="0" smtClean="0">
                <a:solidFill>
                  <a:schemeClr val="tx1"/>
                </a:solidFill>
                <a:latin typeface="Times New Roman" pitchFamily="18" charset="0"/>
                <a:cs typeface="Times New Roman" pitchFamily="18" charset="0"/>
              </a:rPr>
              <a:t>colmo </a:t>
            </a:r>
            <a:r>
              <a:rPr lang="es-ES" sz="1200" dirty="0" smtClean="0">
                <a:solidFill>
                  <a:schemeClr val="tx1"/>
                </a:solidFill>
                <a:latin typeface="Times New Roman" pitchFamily="18" charset="0"/>
                <a:cs typeface="Times New Roman" pitchFamily="18" charset="0"/>
              </a:rPr>
              <a:t>de mi paciencia. Fue un domingo, así que mal asunto. Mi abuelita de 80 años nos sirvió sopa de col. Total, mi abuela en lugar de poner trozos de jamón puso los huesos de las aceitunas. Y resulta que esos huesecillos solo estaban en mi plato. Y justamente, yo no lo sabía. Cogí una cucharada grande, me la metí en la boca y me la tragué sin más. Pronto me arrepentí. ¡Casi me ahogo de toser! Fuimos al hospital y me dijeron que tenía 2 huesos en la garganta. Y lo peor: la forma de sacarlos. En lugar de hacerlo bien, me dieron una cosa para que los “echara”. Volví rápidamente a la casa de mi abuela y ya me encontré mejor. Pero, lo que sucede a continuación… me caigo por un resbalón, me hago un bollo del tamaño de una casa, tiro el jarrón con las cenizas de mi abuelo… En resumen, un día para recordar.</a:t>
            </a:r>
          </a:p>
          <a:p>
            <a:pPr algn="l"/>
            <a:endParaRPr lang="es-ES" sz="1200" b="1" dirty="0" smtClean="0">
              <a:solidFill>
                <a:schemeClr val="tx1"/>
              </a:solidFill>
              <a:latin typeface="Times New Roman" pitchFamily="18" charset="0"/>
              <a:cs typeface="Times New Roman" pitchFamily="18" charset="0"/>
            </a:endParaRPr>
          </a:p>
          <a:p>
            <a:pPr algn="l"/>
            <a:r>
              <a:rPr lang="es-ES" sz="1200" dirty="0" smtClean="0">
                <a:solidFill>
                  <a:srgbClr val="FF0000"/>
                </a:solidFill>
                <a:latin typeface="Times New Roman" pitchFamily="18" charset="0"/>
                <a:cs typeface="Times New Roman" pitchFamily="18" charset="0"/>
              </a:rPr>
              <a:t>DEBERES</a:t>
            </a:r>
          </a:p>
          <a:p>
            <a:pPr algn="l"/>
            <a:r>
              <a:rPr lang="es-ES" sz="1200" b="1" dirty="0" smtClean="0">
                <a:solidFill>
                  <a:schemeClr val="tx1"/>
                </a:solidFill>
                <a:latin typeface="Times New Roman" pitchFamily="18" charset="0"/>
                <a:cs typeface="Times New Roman" pitchFamily="18" charset="0"/>
              </a:rPr>
              <a:t>5.- Lee con atención este texto. </a:t>
            </a:r>
          </a:p>
          <a:p>
            <a:pPr algn="l"/>
            <a:endParaRPr lang="es-ES" sz="1200" b="1" dirty="0">
              <a:solidFill>
                <a:schemeClr val="tx1"/>
              </a:solidFill>
              <a:latin typeface="Times New Roman" pitchFamily="18" charset="0"/>
              <a:cs typeface="Times New Roman" pitchFamily="18" charset="0"/>
            </a:endParaRPr>
          </a:p>
          <a:p>
            <a:pPr algn="l"/>
            <a:r>
              <a:rPr lang="es-ES" sz="1200" b="1" dirty="0" smtClean="0">
                <a:solidFill>
                  <a:schemeClr val="tx1"/>
                </a:solidFill>
                <a:latin typeface="Times New Roman" pitchFamily="18" charset="0"/>
                <a:cs typeface="Times New Roman" pitchFamily="18" charset="0"/>
              </a:rPr>
              <a:t>6.- Ya sabes que el narrador y el autor son diferentes. Identifícalos en este texto.</a:t>
            </a:r>
          </a:p>
          <a:p>
            <a:pPr algn="l"/>
            <a:r>
              <a:rPr lang="es-ES" sz="1200" dirty="0" smtClean="0">
                <a:solidFill>
                  <a:schemeClr val="tx1"/>
                </a:solidFill>
                <a:latin typeface="Times New Roman" pitchFamily="18" charset="0"/>
                <a:cs typeface="Times New Roman" pitchFamily="18" charset="0"/>
              </a:rPr>
              <a:t>Narrador: es la niña.</a:t>
            </a:r>
          </a:p>
          <a:p>
            <a:pPr algn="l"/>
            <a:r>
              <a:rPr lang="es-ES" sz="1200" dirty="0" smtClean="0">
                <a:solidFill>
                  <a:schemeClr val="tx1"/>
                </a:solidFill>
                <a:latin typeface="Times New Roman" pitchFamily="18" charset="0"/>
                <a:cs typeface="Times New Roman" pitchFamily="18" charset="0"/>
              </a:rPr>
              <a:t>Autor: Mario Benedetti.</a:t>
            </a:r>
          </a:p>
          <a:p>
            <a:pPr algn="l"/>
            <a:endParaRPr lang="es-ES" sz="1200" dirty="0">
              <a:solidFill>
                <a:schemeClr val="tx1"/>
              </a:solidFill>
              <a:latin typeface="Times New Roman" pitchFamily="18" charset="0"/>
              <a:cs typeface="Times New Roman" pitchFamily="18" charset="0"/>
            </a:endParaRPr>
          </a:p>
          <a:p>
            <a:pPr algn="l"/>
            <a:r>
              <a:rPr lang="es-ES" sz="1200" b="1" dirty="0" smtClean="0">
                <a:solidFill>
                  <a:schemeClr val="tx1"/>
                </a:solidFill>
                <a:latin typeface="Times New Roman" pitchFamily="18" charset="0"/>
                <a:cs typeface="Times New Roman" pitchFamily="18" charset="0"/>
              </a:rPr>
              <a:t>7.- ¿Es un narrador interno o externo? Justifica la respuesta.</a:t>
            </a:r>
          </a:p>
          <a:p>
            <a:pPr algn="l"/>
            <a:r>
              <a:rPr lang="es-ES" sz="1200" dirty="0" smtClean="0">
                <a:solidFill>
                  <a:schemeClr val="tx1"/>
                </a:solidFill>
                <a:latin typeface="Times New Roman" pitchFamily="18" charset="0"/>
                <a:cs typeface="Times New Roman" pitchFamily="18" charset="0"/>
              </a:rPr>
              <a:t>Yo creo que la niña es narrador interno. Porque ella interviene en la historia y la cuenta en 3ª persona.</a:t>
            </a:r>
          </a:p>
          <a:p>
            <a:pPr algn="l"/>
            <a:endParaRPr lang="es-ES" sz="1200" dirty="0" smtClean="0">
              <a:solidFill>
                <a:schemeClr val="tx1"/>
              </a:solidFill>
              <a:latin typeface="Times New Roman" pitchFamily="18" charset="0"/>
              <a:cs typeface="Times New Roman" pitchFamily="18" charset="0"/>
            </a:endParaRPr>
          </a:p>
          <a:p>
            <a:pPr algn="l"/>
            <a:r>
              <a:rPr lang="es-ES" sz="1200" b="1" dirty="0" smtClean="0">
                <a:solidFill>
                  <a:schemeClr val="tx1"/>
                </a:solidFill>
                <a:latin typeface="Times New Roman" pitchFamily="18" charset="0"/>
                <a:cs typeface="Times New Roman" pitchFamily="18" charset="0"/>
              </a:rPr>
              <a:t>8.- Continúa el texto siguiente para redactar esta lectura con un narrador externo.</a:t>
            </a:r>
            <a:endParaRPr lang="es-ES" sz="1200" b="1" dirty="0">
              <a:solidFill>
                <a:schemeClr val="tx1"/>
              </a:solidFill>
              <a:latin typeface="Times New Roman" pitchFamily="18" charset="0"/>
              <a:cs typeface="Times New Roman" pitchFamily="18" charset="0"/>
            </a:endParaRPr>
          </a:p>
          <a:p>
            <a:pPr algn="l"/>
            <a:r>
              <a:rPr lang="es-ES" sz="1200" dirty="0" smtClean="0">
                <a:solidFill>
                  <a:schemeClr val="tx1"/>
                </a:solidFill>
                <a:latin typeface="Times New Roman" pitchFamily="18" charset="0"/>
                <a:cs typeface="Times New Roman" pitchFamily="18" charset="0"/>
              </a:rPr>
              <a:t>Las estaciones son por lo menos invierno, primavera es famoso por las bufandas y la nieve. Cuando los viejecitos y las viejecitas tiemblan en invierno se dice que tiritan. Ella no tirita… porque es una niña y no es viejecita y además porque ella se sienta cerca de la estufa. En el invierno de los libros y las películas hay trineos, pero allí no. Allí tampoco hay nieve. Qué aburrido es el invierno allí. Sin embargo, hay un viento grandioso que se puede sentir sobre todo en las orejas. Su abuelo Rafael dice a veces que se va a retirar a sus cuarteles de invierno. Ella no sabe por qué no se retira a cuarteles de invierno.</a:t>
            </a:r>
          </a:p>
          <a:p>
            <a:pPr algn="l"/>
            <a:endParaRPr lang="es-ES" sz="1200" dirty="0">
              <a:solidFill>
                <a:schemeClr val="tx1"/>
              </a:solidFill>
              <a:latin typeface="Times New Roman" pitchFamily="18" charset="0"/>
              <a:cs typeface="Times New Roman" pitchFamily="18" charset="0"/>
            </a:endParaRPr>
          </a:p>
          <a:p>
            <a:pPr algn="l"/>
            <a:r>
              <a:rPr lang="es-ES" sz="1200" b="1" dirty="0" smtClean="0">
                <a:solidFill>
                  <a:schemeClr val="tx1"/>
                </a:solidFill>
                <a:latin typeface="Times New Roman" pitchFamily="18" charset="0"/>
                <a:cs typeface="Times New Roman" pitchFamily="18" charset="0"/>
              </a:rPr>
              <a:t>9.- Explica qué has debido hacer para que el narrador sea externo.</a:t>
            </a:r>
          </a:p>
          <a:p>
            <a:pPr algn="l"/>
            <a:r>
              <a:rPr lang="es-ES" sz="1200" dirty="0" smtClean="0">
                <a:solidFill>
                  <a:schemeClr val="tx1"/>
                </a:solidFill>
                <a:latin typeface="Times New Roman" pitchFamily="18" charset="0"/>
                <a:cs typeface="Times New Roman" pitchFamily="18" charset="0"/>
              </a:rPr>
              <a:t>He pasado todo a 3ª persona y algunas palabras las he puesto de otra manera, por ejemplo, en lugar de aquí, he puesto allí. Hemos cambiado los posesivos, los pronombres y los verbos.</a:t>
            </a:r>
            <a:endParaRPr lang="es-ES" sz="1200" dirty="0">
              <a:solidFill>
                <a:schemeClr val="tx1"/>
              </a:solidFill>
              <a:latin typeface="Times New Roman" pitchFamily="18" charset="0"/>
              <a:cs typeface="Times New Roman" pitchFamily="18" charset="0"/>
            </a:endParaRPr>
          </a:p>
          <a:p>
            <a:pPr algn="l"/>
            <a:endParaRPr lang="es-ES" sz="1200" dirty="0">
              <a:solidFill>
                <a:schemeClr val="tx1"/>
              </a:solidFill>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TotalTime>
  <Words>1380</Words>
  <Application>Microsoft Office PowerPoint</Application>
  <PresentationFormat>Presentación en pantalla (4:3)</PresentationFormat>
  <Paragraphs>61</Paragraphs>
  <Slides>3</Slides>
  <Notes>0</Notes>
  <HiddenSlides>0</HiddenSlides>
  <MMClips>0</MMClips>
  <ScaleCrop>false</ScaleCrop>
  <HeadingPairs>
    <vt:vector size="4" baseType="variant">
      <vt:variant>
        <vt:lpstr>Tema</vt:lpstr>
      </vt:variant>
      <vt:variant>
        <vt:i4>1</vt:i4>
      </vt:variant>
      <vt:variant>
        <vt:lpstr>Títulos de diapositiva</vt:lpstr>
      </vt:variant>
      <vt:variant>
        <vt:i4>3</vt:i4>
      </vt:variant>
    </vt:vector>
  </HeadingPairs>
  <TitlesOfParts>
    <vt:vector size="4" baseType="lpstr">
      <vt:lpstr>Tema de Office</vt:lpstr>
      <vt:lpstr>Diapositiva 1</vt:lpstr>
      <vt:lpstr>Diapositiva 2</vt:lpstr>
      <vt:lpstr>Diapositiva 3</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cbo</dc:creator>
  <cp:lastModifiedBy>cbo</cp:lastModifiedBy>
  <cp:revision>8</cp:revision>
  <dcterms:created xsi:type="dcterms:W3CDTF">2017-03-02T15:46:37Z</dcterms:created>
  <dcterms:modified xsi:type="dcterms:W3CDTF">2017-03-02T16:57:34Z</dcterms:modified>
</cp:coreProperties>
</file>